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1361" r:id="rId2"/>
    <p:sldId id="1362" r:id="rId3"/>
    <p:sldId id="1363" r:id="rId4"/>
    <p:sldId id="1366" r:id="rId5"/>
    <p:sldId id="1364" r:id="rId6"/>
    <p:sldId id="1389" r:id="rId7"/>
    <p:sldId id="1365" r:id="rId8"/>
    <p:sldId id="1367" r:id="rId9"/>
    <p:sldId id="1390" r:id="rId10"/>
    <p:sldId id="1378" r:id="rId11"/>
    <p:sldId id="1377" r:id="rId12"/>
    <p:sldId id="1391" r:id="rId13"/>
    <p:sldId id="1392" r:id="rId14"/>
    <p:sldId id="1368" r:id="rId15"/>
    <p:sldId id="1369" r:id="rId16"/>
    <p:sldId id="1370" r:id="rId17"/>
    <p:sldId id="1372" r:id="rId18"/>
    <p:sldId id="1373" r:id="rId19"/>
    <p:sldId id="1375" r:id="rId20"/>
    <p:sldId id="1376" r:id="rId21"/>
    <p:sldId id="1381" r:id="rId22"/>
    <p:sldId id="1379" r:id="rId23"/>
    <p:sldId id="1380" r:id="rId24"/>
    <p:sldId id="1382" r:id="rId25"/>
    <p:sldId id="1383" r:id="rId26"/>
    <p:sldId id="1384" r:id="rId27"/>
    <p:sldId id="1385" r:id="rId28"/>
    <p:sldId id="1386" r:id="rId29"/>
    <p:sldId id="1387" r:id="rId30"/>
    <p:sldId id="1388" r:id="rId31"/>
  </p:sldIdLst>
  <p:sldSz cx="9144000" cy="6858000" type="screen4x3"/>
  <p:notesSz cx="7026275" cy="9312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3">
          <p15:clr>
            <a:srgbClr val="A4A3A4"/>
          </p15:clr>
        </p15:guide>
        <p15:guide id="2" pos="221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8A2C"/>
    <a:srgbClr val="9E5ECE"/>
    <a:srgbClr val="005A9B"/>
    <a:srgbClr val="00558F"/>
    <a:srgbClr val="1852A0"/>
    <a:srgbClr val="1F4DA0"/>
    <a:srgbClr val="0079C1"/>
    <a:srgbClr val="FFFE28"/>
    <a:srgbClr val="234004"/>
    <a:srgbClr val="0D54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252" autoAdjust="0"/>
    <p:restoredTop sz="88058" autoAdjust="0"/>
  </p:normalViewPr>
  <p:slideViewPr>
    <p:cSldViewPr snapToGrid="0" snapToObjects="1">
      <p:cViewPr varScale="1">
        <p:scale>
          <a:sx n="42" d="100"/>
          <a:sy n="42" d="100"/>
        </p:scale>
        <p:origin x="1243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10" d="100"/>
          <a:sy n="110" d="100"/>
        </p:scale>
        <p:origin x="-1668" y="2772"/>
      </p:cViewPr>
      <p:guideLst>
        <p:guide orient="horz" pos="2933"/>
        <p:guide pos="221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91493726-748C-4D33-9DCD-1D3CDEC7A1BD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2AFA52C0-D1F7-4958-A34C-40CCB93F32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102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F50C14B0-EC84-457F-9C30-6D3B9544342F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77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60" tIns="46680" rIns="93360" bIns="466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vert="horz" lIns="93360" tIns="46680" rIns="93360" bIns="466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2452ED02-0338-4E69-B74F-38BE0F2DFB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34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has been suggested that availability of pharmacologic intervention to dental</a:t>
            </a:r>
            <a:r>
              <a:rPr lang="en-US" baseline="0" dirty="0"/>
              <a:t> patients impacts practice marketability and revenue.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9A8FC-D81E-49B7-91BA-99A9E084931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2438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chose patients wisely and correctly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2ED02-0338-4E69-B74F-38BE0F2DFBD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55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Correlation can be observed between regulatory alterations in the</a:t>
            </a:r>
          </a:p>
          <a:p>
            <a:r>
              <a:rPr lang="en-US" dirty="0"/>
              <a:t>dental field and those occurring within medical anesthesiology. This</a:t>
            </a:r>
          </a:p>
          <a:p>
            <a:r>
              <a:rPr lang="en-US" dirty="0"/>
              <a:t>period is associated with the growth of ambulatory surgical centers and</a:t>
            </a:r>
          </a:p>
          <a:p>
            <a:r>
              <a:rPr lang="en-US" dirty="0"/>
              <a:t>procedural sedation,8 and a peak in the use of oral sedation for dental</a:t>
            </a:r>
          </a:p>
          <a:p>
            <a:r>
              <a:rPr lang="en-US" dirty="0"/>
              <a:t>treatment.2 It also heralded the first Commission on Dental Accreditation</a:t>
            </a:r>
          </a:p>
          <a:p>
            <a:r>
              <a:rPr lang="en-US" dirty="0"/>
              <a:t>and Accreditation Council for Graduate Medical Education accrediting</a:t>
            </a:r>
          </a:p>
          <a:p>
            <a:r>
              <a:rPr lang="en-US" dirty="0"/>
              <a:t>dental anesthesiology training programs,9 as well as new</a:t>
            </a:r>
          </a:p>
          <a:p>
            <a:r>
              <a:rPr lang="en-US" dirty="0"/>
              <a:t>guidelines from the American Dental Association (ADA) and American</a:t>
            </a:r>
          </a:p>
          <a:p>
            <a:r>
              <a:rPr lang="en-US" dirty="0"/>
              <a:t>Academy of Pediatric Dentistry (AAPD).10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2ED02-0338-4E69-B74F-38BE0F2DFBD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804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of the more consistent changes…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2ED02-0338-4E69-B74F-38BE0F2DFBD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081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seen in Table 2, the American Society of Anesthesiologists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(ASA) Physical Classification System is a central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 of an evaluation for sedation services. Most patients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treated with conscious sedation in the dental office are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categorized as ASA I or II patients.10,12 By comparison,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ASA III and IV patients may have specific risks that require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 focused care, and usually undergo treatment in a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hospital and/or specialist environment.13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2ED02-0338-4E69-B74F-38BE0F2DFBD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025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2ED02-0338-4E69-B74F-38BE0F2DFBD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5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22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itchFamily="34" charset="0"/>
                <a:cs typeface="Arial" pitchFamily="34" charset="0"/>
              </a:rPr>
              <a:t>All three approaches should be used when generally communicating with a patient or parent; however, the empathetic approach has been found most effective with behavior and anxiety.</a:t>
            </a:r>
          </a:p>
          <a:p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82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17541" indent="-275977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03909" indent="-220782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45473" indent="-220782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87037" indent="-220782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28601" indent="-2207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70164" indent="-2207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11728" indent="-2207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753292" indent="-2207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252E1760-014C-4FE1-B44C-4D97F7964D2A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objective of these requirements is to</a:t>
            </a:r>
          </a:p>
          <a:p>
            <a:r>
              <a:rPr lang="en-US" dirty="0"/>
              <a:t>have the dentist maintain a knowledge base that minimizes patient risk</a:t>
            </a:r>
          </a:p>
          <a:p>
            <a:r>
              <a:rPr lang="en-US" dirty="0"/>
              <a:t>and provides peer accountability. It should be noted that only dentists who</a:t>
            </a:r>
          </a:p>
          <a:p>
            <a:r>
              <a:rPr lang="en-US" dirty="0"/>
              <a:t>have completed an advanced course of education (meeting ADA standards)</a:t>
            </a:r>
          </a:p>
          <a:p>
            <a:r>
              <a:rPr lang="en-US" dirty="0"/>
              <a:t>are qualified to administer deep sedation or general anesthesia.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2ED02-0338-4E69-B74F-38BE0F2DFBD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577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 sedation procedure</a:t>
            </a:r>
            <a:r>
              <a:rPr lang="en-US" baseline="0" dirty="0"/>
              <a:t> 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2ED02-0338-4E69-B74F-38BE0F2DFBD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985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Throughout the U.S., there are regional and discipline-specific differences</a:t>
            </a:r>
          </a:p>
          <a:p>
            <a:r>
              <a:rPr lang="en-US" dirty="0"/>
              <a:t>in the clinical practice of sedation.1,19 As seen in Figure 1 (page 22), general dentists,</a:t>
            </a:r>
          </a:p>
          <a:p>
            <a:r>
              <a:rPr lang="en-US" dirty="0"/>
              <a:t>endodontists and pediatric dentists were more likely to administer oral</a:t>
            </a:r>
          </a:p>
          <a:p>
            <a:r>
              <a:rPr lang="en-US" dirty="0"/>
              <a:t>sedation, while oral and maxillofacial surgeons, dentist anesthesiologists</a:t>
            </a:r>
          </a:p>
          <a:p>
            <a:r>
              <a:rPr lang="en-US" dirty="0"/>
              <a:t>and periodontists administered intravenous sedation most often.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2ED02-0338-4E69-B74F-38BE0F2DFBD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412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Q_ppts_place_v1_0000_DQE Titl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750" y="0"/>
            <a:ext cx="7772400" cy="78581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800" b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750" y="855776"/>
            <a:ext cx="7772400" cy="764808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b="0" cap="none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ED971F"/>
                </a:solidFill>
              </a:defRPr>
            </a:lvl1pPr>
          </a:lstStyle>
          <a:p>
            <a:fld id="{79FFDD25-A501-0348-B8B1-0F1E73D2F1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19100" y="324501"/>
            <a:ext cx="8267700" cy="617196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648A2C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13"/>
          </p:nvPr>
        </p:nvSpPr>
        <p:spPr>
          <a:xfrm>
            <a:off x="419644" y="1064526"/>
            <a:ext cx="4043174" cy="4476466"/>
          </a:xfrm>
        </p:spPr>
        <p:txBody>
          <a:bodyPr/>
          <a:lstStyle>
            <a:lvl1pPr>
              <a:defRPr>
                <a:solidFill>
                  <a:srgbClr val="0079C1"/>
                </a:solidFill>
                <a:latin typeface="Calibri"/>
                <a:cs typeface="Calibri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10"/>
          <p:cNvSpPr>
            <a:spLocks noGrp="1"/>
          </p:cNvSpPr>
          <p:nvPr>
            <p:ph sz="quarter" idx="14"/>
          </p:nvPr>
        </p:nvSpPr>
        <p:spPr>
          <a:xfrm>
            <a:off x="4586756" y="1064526"/>
            <a:ext cx="4100044" cy="4476466"/>
          </a:xfrm>
        </p:spPr>
        <p:txBody>
          <a:bodyPr/>
          <a:lstStyle>
            <a:lvl1pPr>
              <a:defRPr>
                <a:solidFill>
                  <a:srgbClr val="0079C1"/>
                </a:solidFill>
                <a:latin typeface="Calibri"/>
                <a:cs typeface="Calibri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5638800" y="5619750"/>
            <a:ext cx="3162300" cy="647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3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0249"/>
            <a:ext cx="8229600" cy="614149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3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E13A-1ECB-4D14-BCE1-529DDD8F0C2F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224B1-447E-4FEB-9074-C3AFFFED87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5638800" y="5619750"/>
            <a:ext cx="3162300" cy="647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43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851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0032"/>
            <a:ext cx="8229600" cy="49861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B16F5-4AAC-4EBE-B04B-6822C467F0D2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94BE-F27C-44CA-A940-340D3CC58A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061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Q_ppts_place_v1_0001_DQE Section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ED971F"/>
                </a:solidFill>
              </a:defRPr>
            </a:lvl1pPr>
          </a:lstStyle>
          <a:p>
            <a:fld id="{79FFDD25-A501-0348-B8B1-0F1E73D2F1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19100" y="324501"/>
            <a:ext cx="8267700" cy="617196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648A2C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13"/>
          </p:nvPr>
        </p:nvSpPr>
        <p:spPr>
          <a:xfrm>
            <a:off x="419644" y="1064526"/>
            <a:ext cx="8267156" cy="4476466"/>
          </a:xfrm>
        </p:spPr>
        <p:txBody>
          <a:bodyPr/>
          <a:lstStyle>
            <a:lvl1pPr>
              <a:defRPr>
                <a:solidFill>
                  <a:srgbClr val="0079C1"/>
                </a:solidFill>
                <a:latin typeface="Calibri"/>
                <a:cs typeface="Calibri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Q_ppts_place_v1_0001_DQE Section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ED971F"/>
                </a:solidFill>
              </a:defRPr>
            </a:lvl1pPr>
          </a:lstStyle>
          <a:p>
            <a:fld id="{79FFDD25-A501-0348-B8B1-0F1E73D2F1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19100" y="324501"/>
            <a:ext cx="8267700" cy="617196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648A2C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2902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Q_ppts_place_v1_0001_DQE Section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ED971F"/>
                </a:solidFill>
              </a:defRPr>
            </a:lvl1pPr>
          </a:lstStyle>
          <a:p>
            <a:fld id="{79FFDD25-A501-0348-B8B1-0F1E73D2F1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19100" y="324501"/>
            <a:ext cx="8267700" cy="617196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648A2C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1" y="5486400"/>
            <a:ext cx="9144000" cy="869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690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Q_ppts_place_v1_0001_DQE Section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ED971F"/>
                </a:solidFill>
              </a:defRPr>
            </a:lvl1pPr>
          </a:lstStyle>
          <a:p>
            <a:fld id="{79FFDD25-A501-0348-B8B1-0F1E73D2F1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19100" y="324501"/>
            <a:ext cx="8267700" cy="617196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648A2C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13"/>
          </p:nvPr>
        </p:nvSpPr>
        <p:spPr>
          <a:xfrm>
            <a:off x="419644" y="1064526"/>
            <a:ext cx="4043174" cy="4476466"/>
          </a:xfrm>
        </p:spPr>
        <p:txBody>
          <a:bodyPr/>
          <a:lstStyle>
            <a:lvl1pPr>
              <a:defRPr>
                <a:solidFill>
                  <a:srgbClr val="0079C1"/>
                </a:solidFill>
                <a:latin typeface="Calibri"/>
                <a:cs typeface="Calibri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10"/>
          <p:cNvSpPr>
            <a:spLocks noGrp="1"/>
          </p:cNvSpPr>
          <p:nvPr>
            <p:ph sz="quarter" idx="14"/>
          </p:nvPr>
        </p:nvSpPr>
        <p:spPr>
          <a:xfrm>
            <a:off x="4586756" y="1064526"/>
            <a:ext cx="4100044" cy="4476466"/>
          </a:xfrm>
        </p:spPr>
        <p:txBody>
          <a:bodyPr/>
          <a:lstStyle>
            <a:lvl1pPr>
              <a:defRPr>
                <a:solidFill>
                  <a:srgbClr val="0079C1"/>
                </a:solidFill>
                <a:latin typeface="Calibri"/>
                <a:cs typeface="Calibri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5029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Q_ppts_place_v1_0001_DQE Section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4636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8612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4636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8612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D509E-4CA5-43E8-9BA0-2263888F34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419100" y="324501"/>
            <a:ext cx="8267700" cy="617196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648A2C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25465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19645" y="324500"/>
            <a:ext cx="8069262" cy="63084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648A2C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19645" y="1078173"/>
            <a:ext cx="8069262" cy="4612943"/>
          </a:xfrm>
        </p:spPr>
        <p:txBody>
          <a:bodyPr/>
          <a:lstStyle>
            <a:lvl1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rgbClr val="0079C1"/>
                </a:solidFill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400">
                <a:latin typeface="Calibri"/>
                <a:cs typeface="Calibri"/>
              </a:defRPr>
            </a:lvl3pPr>
            <a:lvl4pPr>
              <a:defRPr sz="2400">
                <a:latin typeface="Calibri"/>
                <a:cs typeface="Calibri"/>
              </a:defRPr>
            </a:lvl4pPr>
            <a:lvl5pPr>
              <a:defRPr sz="2400"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ED971F"/>
                </a:solidFill>
              </a:defRPr>
            </a:lvl1pPr>
          </a:lstStyle>
          <a:p>
            <a:fld id="{79FFDD25-A501-0348-B8B1-0F1E73D2F1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19645" y="324500"/>
            <a:ext cx="8069262" cy="63084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ED971F"/>
                </a:solidFill>
              </a:defRPr>
            </a:lvl1pPr>
          </a:lstStyle>
          <a:p>
            <a:fld id="{79FFDD25-A501-0348-B8B1-0F1E73D2F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858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ED971F"/>
                </a:solidFill>
              </a:defRPr>
            </a:lvl1pPr>
          </a:lstStyle>
          <a:p>
            <a:fld id="{79FFDD25-A501-0348-B8B1-0F1E73D2F1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19100" y="324501"/>
            <a:ext cx="8267700" cy="617196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648A2C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13"/>
          </p:nvPr>
        </p:nvSpPr>
        <p:spPr>
          <a:xfrm>
            <a:off x="419644" y="1064526"/>
            <a:ext cx="4043174" cy="4476466"/>
          </a:xfrm>
        </p:spPr>
        <p:txBody>
          <a:bodyPr/>
          <a:lstStyle>
            <a:lvl1pPr>
              <a:defRPr>
                <a:solidFill>
                  <a:srgbClr val="0079C1"/>
                </a:solidFill>
                <a:latin typeface="Calibri"/>
                <a:cs typeface="Calibri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10"/>
          <p:cNvSpPr>
            <a:spLocks noGrp="1"/>
          </p:cNvSpPr>
          <p:nvPr>
            <p:ph sz="quarter" idx="14"/>
          </p:nvPr>
        </p:nvSpPr>
        <p:spPr>
          <a:xfrm>
            <a:off x="4586756" y="1064526"/>
            <a:ext cx="4100044" cy="4476466"/>
          </a:xfrm>
        </p:spPr>
        <p:txBody>
          <a:bodyPr/>
          <a:lstStyle>
            <a:lvl1pPr>
              <a:defRPr>
                <a:solidFill>
                  <a:srgbClr val="0079C1"/>
                </a:solidFill>
                <a:latin typeface="Calibri"/>
                <a:cs typeface="Calibri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4953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Q_ppts_place_v1_0005_DQF Body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ED971F"/>
                </a:solidFill>
              </a:defRPr>
            </a:lvl1pPr>
          </a:lstStyle>
          <a:p>
            <a:fld id="{4D4DB3D9-7B40-ED44-8440-D74AC48FA1E8}" type="datetimeFigureOut">
              <a:rPr lang="en-US" smtClean="0"/>
              <a:pPr/>
              <a:t>3/2/2017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ED971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ED971F"/>
                </a:solidFill>
              </a:defRPr>
            </a:lvl1pPr>
          </a:lstStyle>
          <a:p>
            <a:fld id="{79FFDD25-A501-0348-B8B1-0F1E73D2F1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7" r:id="rId3"/>
    <p:sldLayoutId id="2147483662" r:id="rId4"/>
    <p:sldLayoutId id="2147483656" r:id="rId5"/>
    <p:sldLayoutId id="2147483660" r:id="rId6"/>
    <p:sldLayoutId id="2147483650" r:id="rId7"/>
    <p:sldLayoutId id="2147483680" r:id="rId8"/>
    <p:sldLayoutId id="2147483668" r:id="rId9"/>
    <p:sldLayoutId id="2147483669" r:id="rId10"/>
    <p:sldLayoutId id="2147483666" r:id="rId11"/>
    <p:sldLayoutId id="2147483676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800" b="1" kern="1200">
          <a:solidFill>
            <a:srgbClr val="A6C02A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79C1"/>
        </a:buClr>
        <a:buFont typeface="Arial"/>
        <a:buChar char="•"/>
        <a:defRPr sz="2400" b="1" kern="1200">
          <a:solidFill>
            <a:srgbClr val="2D8BD0"/>
          </a:solidFill>
          <a:latin typeface="Calibri"/>
          <a:ea typeface="+mn-ea"/>
          <a:cs typeface="Calibri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gd.org/new-item2/new-item5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apd.org/media/policies_guidelines/g_sedation.pdf" TargetMode="External"/><Relationship Id="rId7" Type="http://schemas.openxmlformats.org/officeDocument/2006/relationships/hyperlink" Target="http://www.asdahq.org/" TargetMode="External"/><Relationship Id="rId2" Type="http://schemas.openxmlformats.org/officeDocument/2006/relationships/hyperlink" Target="http://www.ada.org/~/media/ADA/Education%20and%20Careers/Files/anesthesia_use_guidelines.pdf?la=en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adsahome.org/" TargetMode="External"/><Relationship Id="rId5" Type="http://schemas.openxmlformats.org/officeDocument/2006/relationships/hyperlink" Target="http://www.pacode.com/secure/data/049/chapter33/subchapetoc.html" TargetMode="External"/><Relationship Id="rId4" Type="http://schemas.openxmlformats.org/officeDocument/2006/relationships/hyperlink" Target="http://www.aana.com/resources2/professionalpractice/Pages/Standards-for-Office-Based-Anesthesia-Practice.asp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com/url?sa=i&amp;rct=j&amp;q=&amp;esrc=s&amp;source=images&amp;cd=&amp;cad=rja&amp;uact=8&amp;ved=0ahUKEwiaz-zhwqbSAhVBPiYKHWO4CsYQjRwIBw&amp;url=https://www.pinterest.com/explore/dental-sedation/&amp;psig=AFQjCNFYLw7NmprwoU4Pb_nVayQlgay4yw&amp;ust=1487949352779717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Dentistry and Sedation Care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Sean G. Boynes, DMD, MS</a:t>
            </a:r>
          </a:p>
        </p:txBody>
      </p:sp>
    </p:spTree>
    <p:extLst>
      <p:ext uri="{BB962C8B-B14F-4D97-AF65-F5344CB8AC3E}">
        <p14:creationId xmlns:p14="http://schemas.microsoft.com/office/powerpoint/2010/main" val="1593632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" y="403526"/>
            <a:ext cx="8734425" cy="473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082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648859"/>
            <a:ext cx="8734425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6728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Additional tools…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890201"/>
            <a:ext cx="85725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4971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Temperament and Nitrous Oxide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[Failure of Nitrous oxide administration] “Effortful control is associated with behavior during dental treatment”</a:t>
            </a:r>
          </a:p>
          <a:p>
            <a:pPr lvl="1"/>
            <a:r>
              <a:rPr lang="en-US" dirty="0"/>
              <a:t>Attention control</a:t>
            </a:r>
          </a:p>
          <a:p>
            <a:pPr lvl="1"/>
            <a:r>
              <a:rPr lang="en-US" dirty="0"/>
              <a:t>Inhibitory control</a:t>
            </a:r>
          </a:p>
          <a:p>
            <a:pPr lvl="1"/>
            <a:r>
              <a:rPr lang="en-US" dirty="0"/>
              <a:t>Perceptual sensitivity</a:t>
            </a:r>
          </a:p>
          <a:p>
            <a:pPr lvl="1"/>
            <a:r>
              <a:rPr lang="en-US" dirty="0"/>
              <a:t>Low-intensity pleasure</a:t>
            </a:r>
          </a:p>
          <a:p>
            <a:pPr lvl="2"/>
            <a:r>
              <a:rPr lang="en-US" dirty="0"/>
              <a:t>Frustration, fear, sadness, </a:t>
            </a:r>
            <a:r>
              <a:rPr lang="en-US" dirty="0" err="1"/>
              <a:t>soothability</a:t>
            </a:r>
            <a:r>
              <a:rPr lang="en-US" dirty="0"/>
              <a:t>, activity, and impulsivity can also serve as determinants.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3029" y="6302829"/>
            <a:ext cx="67164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Nelson et  al. </a:t>
            </a:r>
            <a:r>
              <a:rPr lang="en-US" sz="1400" b="1" dirty="0" err="1">
                <a:solidFill>
                  <a:schemeClr val="bg1"/>
                </a:solidFill>
              </a:rPr>
              <a:t>Anesth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Prog</a:t>
            </a:r>
            <a:r>
              <a:rPr lang="en-US" sz="1400" b="1" dirty="0">
                <a:solidFill>
                  <a:schemeClr val="bg1"/>
                </a:solidFill>
              </a:rPr>
              <a:t> 2017: 64:17-21.</a:t>
            </a:r>
          </a:p>
        </p:txBody>
      </p:sp>
    </p:spTree>
    <p:extLst>
      <p:ext uri="{BB962C8B-B14F-4D97-AF65-F5344CB8AC3E}">
        <p14:creationId xmlns:p14="http://schemas.microsoft.com/office/powerpoint/2010/main" val="2256886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chemeClr val="accent1">
                    <a:lumMod val="75000"/>
                  </a:schemeClr>
                </a:solidFill>
              </a:rPr>
              <a:t>Fear and Anxiety</a:t>
            </a:r>
          </a:p>
        </p:txBody>
      </p:sp>
      <p:pic>
        <p:nvPicPr>
          <p:cNvPr id="4403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33153"/>
            <a:ext cx="5691188" cy="456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6819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400" dirty="0">
                <a:solidFill>
                  <a:schemeClr val="accent1">
                    <a:lumMod val="75000"/>
                  </a:schemeClr>
                </a:solidFill>
              </a:rPr>
              <a:t>Parent of Patient Anxiety Evaluation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01738"/>
            <a:ext cx="8229600" cy="4530725"/>
          </a:xfrm>
        </p:spPr>
        <p:txBody>
          <a:bodyPr/>
          <a:lstStyle/>
          <a:p>
            <a:pPr eaLnBrk="1" hangingPunct="1"/>
            <a:r>
              <a:rPr lang="en-US" altLang="en-US" dirty="0"/>
              <a:t>Prospective questionnaire-based analysis (early stage of data collection)</a:t>
            </a:r>
          </a:p>
          <a:p>
            <a:pPr eaLnBrk="1" hangingPunct="1"/>
            <a:r>
              <a:rPr lang="en-US" altLang="en-US" dirty="0"/>
              <a:t>Evaluating</a:t>
            </a:r>
          </a:p>
          <a:p>
            <a:pPr lvl="1" eaLnBrk="1" hangingPunct="1"/>
            <a:r>
              <a:rPr lang="en-US" altLang="en-US" dirty="0"/>
              <a:t>Anxiety levels</a:t>
            </a:r>
          </a:p>
          <a:p>
            <a:pPr lvl="1" eaLnBrk="1" hangingPunct="1"/>
            <a:r>
              <a:rPr lang="en-US" altLang="en-US" dirty="0"/>
              <a:t>Dental knowledge</a:t>
            </a:r>
          </a:p>
          <a:p>
            <a:pPr lvl="1" eaLnBrk="1" hangingPunct="1"/>
            <a:r>
              <a:rPr lang="en-US" altLang="en-US" dirty="0"/>
              <a:t>Parent dental treatment history</a:t>
            </a:r>
          </a:p>
          <a:p>
            <a:pPr lvl="1" eaLnBrk="1" hangingPunct="1"/>
            <a:r>
              <a:rPr lang="en-US" altLang="en-US" dirty="0"/>
              <a:t>Evaluation of communication process between parent and pediatric patient</a:t>
            </a:r>
          </a:p>
        </p:txBody>
      </p:sp>
      <p:sp>
        <p:nvSpPr>
          <p:cNvPr id="108548" name="TextBox 3"/>
          <p:cNvSpPr txBox="1">
            <a:spLocks noChangeArrowheads="1"/>
          </p:cNvSpPr>
          <p:nvPr/>
        </p:nvSpPr>
        <p:spPr bwMode="auto">
          <a:xfrm>
            <a:off x="381000" y="6308236"/>
            <a:ext cx="8305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b="1" dirty="0">
                <a:solidFill>
                  <a:schemeClr val="bg1"/>
                </a:solidFill>
                <a:latin typeface="+mj-lt"/>
              </a:rPr>
              <a:t>Boynes SG. Et al. J Oral Biology and Dentistry 2014; 2:2-9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220867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chemeClr val="accent1">
                    <a:lumMod val="75000"/>
                  </a:schemeClr>
                </a:solidFill>
              </a:rPr>
              <a:t>Corah’s Anxiety Scale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94486"/>
            <a:ext cx="8229600" cy="4911725"/>
          </a:xfrm>
        </p:spPr>
        <p:txBody>
          <a:bodyPr/>
          <a:lstStyle/>
          <a:p>
            <a:pPr eaLnBrk="1" hangingPunct="1"/>
            <a:r>
              <a:rPr lang="en-US" altLang="en-US" sz="2600" dirty="0"/>
              <a:t>A series of questions relating to a dental visit</a:t>
            </a:r>
          </a:p>
          <a:p>
            <a:pPr eaLnBrk="1" hangingPunct="1"/>
            <a:r>
              <a:rPr lang="en-US" altLang="en-US" sz="2600" dirty="0"/>
              <a:t>Anxiety rating:</a:t>
            </a:r>
          </a:p>
          <a:p>
            <a:pPr lvl="1" eaLnBrk="1" hangingPunct="1"/>
            <a:r>
              <a:rPr lang="en-US" altLang="en-US" sz="2200" dirty="0"/>
              <a:t>• 9 - 12 = moderate anxiety but have specific stressors that should be discussed and managed</a:t>
            </a:r>
          </a:p>
          <a:p>
            <a:pPr lvl="1" eaLnBrk="1" hangingPunct="1"/>
            <a:r>
              <a:rPr lang="en-US" altLang="en-US" sz="2200" dirty="0"/>
              <a:t>• 13 - 14 = high anxiety</a:t>
            </a:r>
          </a:p>
          <a:p>
            <a:pPr lvl="1" eaLnBrk="1" hangingPunct="1"/>
            <a:r>
              <a:rPr lang="en-US" altLang="en-US" sz="2200" dirty="0"/>
              <a:t>• 15 - 20 = severe anxiety (or phobia). May be manageable with the Dental Concerns Assessment but might require the help of a mental health therapist.</a:t>
            </a:r>
          </a:p>
          <a:p>
            <a:pPr eaLnBrk="1" hangingPunct="1"/>
            <a:r>
              <a:rPr lang="en-US" altLang="en-US" sz="2600" dirty="0"/>
              <a:t>All respondents (AR):  11.65</a:t>
            </a:r>
          </a:p>
          <a:p>
            <a:pPr lvl="1" eaLnBrk="1" hangingPunct="1"/>
            <a:r>
              <a:rPr lang="en-US" altLang="en-US" sz="2200" dirty="0"/>
              <a:t>Parents of patients that required referral to moderate or deep sedation/general anesthesia (RP):  15.52</a:t>
            </a:r>
          </a:p>
        </p:txBody>
      </p:sp>
    </p:spTree>
    <p:extLst>
      <p:ext uri="{BB962C8B-B14F-4D97-AF65-F5344CB8AC3E}">
        <p14:creationId xmlns:p14="http://schemas.microsoft.com/office/powerpoint/2010/main" val="4289518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398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chemeClr val="accent1">
                    <a:lumMod val="75000"/>
                  </a:schemeClr>
                </a:solidFill>
              </a:rPr>
              <a:t>Points of Measurement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89871"/>
            <a:ext cx="8229600" cy="51403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600" dirty="0"/>
              <a:t>Parent needs sedation care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/>
              <a:t>AR:  No  (57.1%)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/>
              <a:t>RP:  Yes (75.0%)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600" dirty="0"/>
              <a:t>Discuss appointment with child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dirty="0"/>
              <a:t>AR:  Yes (88.9%)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dirty="0"/>
              <a:t>RP:  Yes (81.2%)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/>
              <a:t>Description of parent’s dental visit to child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dirty="0"/>
              <a:t>AR:</a:t>
            </a:r>
          </a:p>
          <a:p>
            <a:pPr lvl="3" eaLnBrk="1" hangingPunct="1">
              <a:lnSpc>
                <a:spcPct val="80000"/>
              </a:lnSpc>
            </a:pPr>
            <a:r>
              <a:rPr lang="en-US" altLang="en-US" sz="1800" dirty="0"/>
              <a:t>Positive </a:t>
            </a:r>
            <a:r>
              <a:rPr lang="en-US" altLang="en-US" sz="1800" b="1" dirty="0"/>
              <a:t>(58.9%)</a:t>
            </a:r>
          </a:p>
          <a:p>
            <a:pPr lvl="3" eaLnBrk="1" hangingPunct="1">
              <a:lnSpc>
                <a:spcPct val="80000"/>
              </a:lnSpc>
            </a:pPr>
            <a:r>
              <a:rPr lang="en-US" altLang="en-US" sz="1800" dirty="0"/>
              <a:t>Negative experience </a:t>
            </a:r>
            <a:r>
              <a:rPr lang="en-US" altLang="en-US" sz="1800" b="1" dirty="0"/>
              <a:t>(8.0%)</a:t>
            </a:r>
          </a:p>
          <a:p>
            <a:pPr lvl="3" eaLnBrk="1" hangingPunct="1">
              <a:lnSpc>
                <a:spcPct val="80000"/>
              </a:lnSpc>
            </a:pPr>
            <a:r>
              <a:rPr lang="en-US" altLang="en-US" sz="1800" dirty="0"/>
              <a:t>As a positive experience but told them about a difficult </a:t>
            </a:r>
            <a:r>
              <a:rPr lang="en-US" altLang="en-US" sz="1800" dirty="0" err="1"/>
              <a:t>appt</a:t>
            </a:r>
            <a:r>
              <a:rPr lang="en-US" altLang="en-US" sz="1800" dirty="0"/>
              <a:t> I had in the past </a:t>
            </a:r>
            <a:r>
              <a:rPr lang="en-US" altLang="en-US" sz="1800" b="1" dirty="0"/>
              <a:t>(19.6%)</a:t>
            </a:r>
          </a:p>
          <a:p>
            <a:pPr lvl="3" eaLnBrk="1" hangingPunct="1">
              <a:lnSpc>
                <a:spcPct val="80000"/>
              </a:lnSpc>
            </a:pPr>
            <a:r>
              <a:rPr lang="en-US" altLang="en-US" sz="1800" dirty="0"/>
              <a:t>Negative experience, but told them there appointment would be better </a:t>
            </a:r>
            <a:r>
              <a:rPr lang="en-US" altLang="en-US" sz="1800" b="1" dirty="0"/>
              <a:t>(13.5%)</a:t>
            </a:r>
          </a:p>
          <a:p>
            <a:pPr lvl="3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800" dirty="0"/>
          </a:p>
          <a:p>
            <a:pPr lvl="3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021253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chemeClr val="accent1">
                    <a:lumMod val="75000"/>
                  </a:schemeClr>
                </a:solidFill>
              </a:rPr>
              <a:t>Parent Past Dental Experience	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20114"/>
            <a:ext cx="8458200" cy="4911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Parent had a bad experience with dental care in the past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AR:  50.1%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RP:  75.0%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Description of parent bad experience </a:t>
            </a:r>
            <a:r>
              <a:rPr lang="en-US" altLang="en-US" sz="2100" dirty="0"/>
              <a:t>(total selections)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1 – Dentist’s attitude, way you were treated (24.1)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2 – Significant pain during procedure (21.3)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3 – I did not get numb and the dentist continued drilling anyway (20.6)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4 – Getting a shot (19.1)</a:t>
            </a:r>
          </a:p>
        </p:txBody>
      </p:sp>
    </p:spTree>
    <p:extLst>
      <p:ext uri="{BB962C8B-B14F-4D97-AF65-F5344CB8AC3E}">
        <p14:creationId xmlns:p14="http://schemas.microsoft.com/office/powerpoint/2010/main" val="1834230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chemeClr val="accent1">
                    <a:lumMod val="75000"/>
                  </a:schemeClr>
                </a:solidFill>
              </a:rPr>
              <a:t>Scripting Communication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228600" y="1210920"/>
            <a:ext cx="8223422" cy="4530725"/>
          </a:xfrm>
        </p:spPr>
        <p:txBody>
          <a:bodyPr/>
          <a:lstStyle/>
          <a:p>
            <a:pPr lvl="1" eaLnBrk="1" hangingPunct="1"/>
            <a:r>
              <a:rPr lang="en-US" altLang="en-US" sz="2800" dirty="0"/>
              <a:t>Basic instruction to staff will include brief information on three verbal approaches to patient/parent fear. </a:t>
            </a:r>
          </a:p>
          <a:p>
            <a:pPr lvl="2" eaLnBrk="1" hangingPunct="1"/>
            <a:r>
              <a:rPr lang="en-US" altLang="en-US" sz="2200" dirty="0"/>
              <a:t>The permissive approach (provide relevant information regarding treatment to relieve uncertainty); </a:t>
            </a:r>
          </a:p>
          <a:p>
            <a:pPr lvl="2" eaLnBrk="1" hangingPunct="1"/>
            <a:r>
              <a:rPr lang="en-US" altLang="en-US" sz="2200" dirty="0"/>
              <a:t>The empathetic approach (share another person’s feelings); </a:t>
            </a:r>
          </a:p>
          <a:p>
            <a:pPr lvl="2" eaLnBrk="1" hangingPunct="1"/>
            <a:r>
              <a:rPr lang="en-US" altLang="en-US" sz="2200" dirty="0"/>
              <a:t>The personal approach (create the feeling that a personal relationship exists).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8600" y="6288645"/>
            <a:ext cx="8915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200" b="1" dirty="0" err="1">
                <a:solidFill>
                  <a:schemeClr val="bg1"/>
                </a:solidFill>
                <a:latin typeface="+mj-lt"/>
              </a:rPr>
              <a:t>Sarnat</a:t>
            </a:r>
            <a:r>
              <a:rPr lang="en-US" altLang="en-US" sz="1200" b="1" dirty="0">
                <a:solidFill>
                  <a:schemeClr val="bg1"/>
                </a:solidFill>
                <a:latin typeface="+mj-lt"/>
              </a:rPr>
              <a:t> H, et al. (2001) Pediatric Dentistry 23:337-342.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200" b="1" dirty="0">
                <a:solidFill>
                  <a:schemeClr val="bg1"/>
                </a:solidFill>
                <a:latin typeface="+mj-lt"/>
              </a:rPr>
              <a:t>Hooper EM, et al.  (1982) Med Care 20:630-638.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368253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Pain and Anxiety Experience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Majority of dental encounters do not require pharmacologic intervention</a:t>
            </a:r>
          </a:p>
          <a:p>
            <a:r>
              <a:rPr lang="en-US" dirty="0"/>
              <a:t>Benefits with the administration of sedation and/or anxiolytic agents has been observed</a:t>
            </a:r>
          </a:p>
          <a:p>
            <a:r>
              <a:rPr lang="en-US" dirty="0"/>
              <a:t>Sedation and general anesthesia care historically associated with pediatric dental care administration</a:t>
            </a:r>
          </a:p>
          <a:p>
            <a:pPr lvl="1"/>
            <a:r>
              <a:rPr lang="en-US" dirty="0"/>
              <a:t>70% of board certified pediatric dentists administer some form of sedation</a:t>
            </a:r>
          </a:p>
          <a:p>
            <a:pPr lvl="1"/>
            <a:r>
              <a:rPr lang="en-US" dirty="0"/>
              <a:t>60% would hire an anesthesiologist if one were available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1362" y="6497245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chemeClr val="bg1"/>
                </a:solidFill>
              </a:rPr>
              <a:t>Olabi</a:t>
            </a:r>
            <a:r>
              <a:rPr lang="en-US" sz="1200" b="1" dirty="0">
                <a:solidFill>
                  <a:schemeClr val="bg1"/>
                </a:solidFill>
              </a:rPr>
              <a:t> et al. </a:t>
            </a:r>
            <a:r>
              <a:rPr lang="en-US" sz="1200" b="1" dirty="0" err="1">
                <a:solidFill>
                  <a:schemeClr val="bg1"/>
                </a:solidFill>
              </a:rPr>
              <a:t>Anesth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Prog</a:t>
            </a:r>
            <a:r>
              <a:rPr lang="en-US" sz="1200" b="1" dirty="0">
                <a:solidFill>
                  <a:schemeClr val="bg1"/>
                </a:solidFill>
              </a:rPr>
              <a:t> 2012;59:12-17; Feck et al. Dent Economics 2009;99:24-26; </a:t>
            </a:r>
            <a:r>
              <a:rPr lang="en-US" sz="1200" b="1" dirty="0" err="1">
                <a:solidFill>
                  <a:schemeClr val="bg1"/>
                </a:solidFill>
              </a:rPr>
              <a:t>Jackstein</a:t>
            </a:r>
            <a:r>
              <a:rPr lang="en-US" sz="1200" b="1" dirty="0">
                <a:solidFill>
                  <a:schemeClr val="bg1"/>
                </a:solidFill>
              </a:rPr>
              <a:t>, 2012 – Ohio State Dissertation</a:t>
            </a:r>
          </a:p>
        </p:txBody>
      </p:sp>
    </p:spTree>
    <p:extLst>
      <p:ext uri="{BB962C8B-B14F-4D97-AF65-F5344CB8AC3E}">
        <p14:creationId xmlns:p14="http://schemas.microsoft.com/office/powerpoint/2010/main" val="424437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14" y="141285"/>
            <a:ext cx="8279027" cy="649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027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 and Responsibilities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681" y="775386"/>
            <a:ext cx="6141309" cy="4605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79268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 and 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Sedation is an accepted modality of dentistry and a necessary tool to provide treatment for many populations</a:t>
            </a:r>
          </a:p>
          <a:p>
            <a:r>
              <a:rPr lang="en-US" dirty="0"/>
              <a:t>So, an organization must plan to address patient need:</a:t>
            </a:r>
          </a:p>
          <a:p>
            <a:pPr lvl="1"/>
            <a:r>
              <a:rPr lang="en-US" dirty="0"/>
              <a:t>Outsourcing</a:t>
            </a:r>
          </a:p>
          <a:p>
            <a:pPr lvl="2"/>
            <a:r>
              <a:rPr lang="en-US" dirty="0"/>
              <a:t>Referral to a specialist or hospital system for comprehensive care</a:t>
            </a:r>
          </a:p>
          <a:p>
            <a:pPr lvl="1"/>
            <a:r>
              <a:rPr lang="en-US" dirty="0"/>
              <a:t>Insourcing</a:t>
            </a:r>
          </a:p>
          <a:p>
            <a:pPr lvl="2"/>
            <a:r>
              <a:rPr lang="en-US" dirty="0"/>
              <a:t>Independently obtaining the skill set</a:t>
            </a:r>
          </a:p>
          <a:p>
            <a:pPr lvl="2"/>
            <a:r>
              <a:rPr lang="en-US" dirty="0"/>
              <a:t>Contracting with a third party</a:t>
            </a:r>
          </a:p>
        </p:txBody>
      </p:sp>
    </p:spTree>
    <p:extLst>
      <p:ext uri="{BB962C8B-B14F-4D97-AF65-F5344CB8AC3E}">
        <p14:creationId xmlns:p14="http://schemas.microsoft.com/office/powerpoint/2010/main" val="29312434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 and Responsibility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Ultimately, the treating dentist is responsible for the welfare of his or her patients, and should verify that the administration of sedation meets both professional standards and state practice regulations.</a:t>
            </a:r>
          </a:p>
          <a:p>
            <a:pPr lvl="1"/>
            <a:r>
              <a:rPr lang="en-US" dirty="0"/>
              <a:t>Regardless of third party contractor qualifications</a:t>
            </a:r>
          </a:p>
          <a:p>
            <a:r>
              <a:rPr lang="en-US" dirty="0"/>
              <a:t>Pennsylvania State Dental Board requires that dentists working in an office where anesthesia/sedation administration occurs must have 5 hours of continuing education specific to anesthesia/sedation care.</a:t>
            </a:r>
          </a:p>
          <a:p>
            <a:pPr lvl="1"/>
            <a:r>
              <a:rPr lang="en-US" dirty="0">
                <a:hlinkClick r:id="rId3"/>
              </a:rPr>
              <a:t>http://www.pagd.org/new-item2/new-item5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51579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6580">
            <a:off x="4743314" y="1450168"/>
            <a:ext cx="4193210" cy="3926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 and Responsibilities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140032"/>
            <a:ext cx="4411362" cy="4986132"/>
          </a:xfrm>
        </p:spPr>
        <p:txBody>
          <a:bodyPr/>
          <a:lstStyle/>
          <a:p>
            <a:r>
              <a:rPr lang="en-US" dirty="0"/>
              <a:t>Creation and ongoing implementation of policy and procedures that includes the sedation care procedures and emergency management plan</a:t>
            </a:r>
          </a:p>
          <a:p>
            <a:r>
              <a:rPr lang="en-US" dirty="0"/>
              <a:t>Recommended to have emergency event policy and procedure review and assignment of provider and staff roles at least once per year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5353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56054"/>
          </a:xfrm>
        </p:spPr>
        <p:txBody>
          <a:bodyPr/>
          <a:lstStyle/>
          <a:p>
            <a:r>
              <a:rPr lang="en-US" dirty="0"/>
              <a:t>Practice Characteristics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54910"/>
            <a:ext cx="8456888" cy="563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" y="6288645"/>
            <a:ext cx="8915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 b="1" dirty="0">
                <a:solidFill>
                  <a:schemeClr val="bg1"/>
                </a:solidFill>
                <a:latin typeface="+mj-lt"/>
              </a:rPr>
              <a:t>Boynes SG et al.</a:t>
            </a:r>
            <a:r>
              <a:rPr lang="en-US" sz="1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="1" i="1" dirty="0" err="1">
                <a:solidFill>
                  <a:schemeClr val="bg1"/>
                </a:solidFill>
                <a:latin typeface="+mj-lt"/>
              </a:rPr>
              <a:t>Anesth</a:t>
            </a:r>
            <a:r>
              <a:rPr lang="en-US" sz="1200" b="1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="1" i="1" dirty="0" err="1">
                <a:solidFill>
                  <a:schemeClr val="bg1"/>
                </a:solidFill>
                <a:latin typeface="+mj-lt"/>
              </a:rPr>
              <a:t>Prog</a:t>
            </a:r>
            <a:r>
              <a:rPr lang="en-US" sz="1200" b="1" dirty="0">
                <a:solidFill>
                  <a:schemeClr val="bg1"/>
                </a:solidFill>
                <a:latin typeface="+mj-lt"/>
              </a:rPr>
              <a:t>. 2010;57:52–58</a:t>
            </a:r>
            <a:r>
              <a:rPr lang="en-US" sz="1200" dirty="0"/>
              <a:t>.</a:t>
            </a:r>
            <a:endParaRPr lang="en-US" altLang="en-US" sz="1200" b="1" dirty="0">
              <a:solidFill>
                <a:schemeClr val="bg1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8123438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an analysis of 717 U.S. dental anesthesia/sedation permit holders,</a:t>
            </a:r>
          </a:p>
          <a:p>
            <a:pPr lvl="1"/>
            <a:r>
              <a:rPr lang="en-US" dirty="0"/>
              <a:t>Oral surgery case types were most often associated with sedation services, followed by:</a:t>
            </a:r>
          </a:p>
          <a:p>
            <a:pPr lvl="2"/>
            <a:r>
              <a:rPr lang="en-US" dirty="0"/>
              <a:t>Implant cases</a:t>
            </a:r>
          </a:p>
          <a:p>
            <a:pPr lvl="2"/>
            <a:r>
              <a:rPr lang="en-US" dirty="0"/>
              <a:t>Pediatric dentistry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8600" y="6288645"/>
            <a:ext cx="8915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 b="1" dirty="0">
                <a:solidFill>
                  <a:schemeClr val="bg1"/>
                </a:solidFill>
                <a:latin typeface="+mj-lt"/>
              </a:rPr>
              <a:t>Boynes SG et al.</a:t>
            </a:r>
            <a:r>
              <a:rPr lang="en-US" sz="1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="1" i="1" dirty="0" err="1">
                <a:solidFill>
                  <a:schemeClr val="bg1"/>
                </a:solidFill>
                <a:latin typeface="+mj-lt"/>
              </a:rPr>
              <a:t>Anesth</a:t>
            </a:r>
            <a:r>
              <a:rPr lang="en-US" sz="1200" b="1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="1" i="1" dirty="0" err="1">
                <a:solidFill>
                  <a:schemeClr val="bg1"/>
                </a:solidFill>
                <a:latin typeface="+mj-lt"/>
              </a:rPr>
              <a:t>Prog</a:t>
            </a:r>
            <a:r>
              <a:rPr lang="en-US" sz="1200" b="1" dirty="0">
                <a:solidFill>
                  <a:schemeClr val="bg1"/>
                </a:solidFill>
                <a:latin typeface="+mj-lt"/>
              </a:rPr>
              <a:t>. 2010;57:52–58</a:t>
            </a:r>
            <a:r>
              <a:rPr lang="en-US" sz="1200" dirty="0"/>
              <a:t>.</a:t>
            </a:r>
            <a:endParaRPr lang="en-US" altLang="en-US" sz="1200" b="1" dirty="0">
              <a:solidFill>
                <a:schemeClr val="bg1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9541037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Characteristics &amp; ASA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Majority of sedation providers treat healthy patients</a:t>
            </a:r>
          </a:p>
          <a:p>
            <a:pPr lvl="1"/>
            <a:r>
              <a:rPr lang="en-US" dirty="0"/>
              <a:t>ASA I individuals comprise 60-80% of sedation schedules</a:t>
            </a:r>
          </a:p>
          <a:p>
            <a:r>
              <a:rPr lang="en-US" dirty="0"/>
              <a:t>Dentist and physician anesthesiologists were most likely to see ASA II and ASA III patients in an office-based dental setting</a:t>
            </a:r>
          </a:p>
          <a:p>
            <a:r>
              <a:rPr lang="en-US" dirty="0"/>
              <a:t>NO PROVIDER REPORTED CARING FOR AN ASA IV PATIENT</a:t>
            </a:r>
          </a:p>
          <a:p>
            <a:endParaRPr lang="en-US" dirty="0"/>
          </a:p>
          <a:p>
            <a:r>
              <a:rPr lang="en-US" i="1" dirty="0">
                <a:solidFill>
                  <a:schemeClr val="accent2"/>
                </a:solidFill>
              </a:rPr>
              <a:t>Surveyed dentists did not desire to take on the risk of sedation medically compromised individuals due to concerns over possible litigation and/or poor outcomes.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8600" y="6288645"/>
            <a:ext cx="8915400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 b="1" dirty="0">
                <a:solidFill>
                  <a:schemeClr val="bg1"/>
                </a:solidFill>
                <a:latin typeface="+mj-lt"/>
              </a:rPr>
              <a:t>Boynes SG et al.</a:t>
            </a:r>
            <a:r>
              <a:rPr lang="en-US" sz="1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="1" i="1" dirty="0" err="1">
                <a:solidFill>
                  <a:schemeClr val="bg1"/>
                </a:solidFill>
                <a:latin typeface="+mj-lt"/>
              </a:rPr>
              <a:t>Anesth</a:t>
            </a:r>
            <a:r>
              <a:rPr lang="en-US" sz="1200" b="1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="1" i="1" dirty="0" err="1">
                <a:solidFill>
                  <a:schemeClr val="bg1"/>
                </a:solidFill>
                <a:latin typeface="+mj-lt"/>
              </a:rPr>
              <a:t>Prog</a:t>
            </a:r>
            <a:r>
              <a:rPr lang="en-US" sz="1200" b="1" dirty="0">
                <a:solidFill>
                  <a:schemeClr val="bg1"/>
                </a:solidFill>
                <a:latin typeface="+mj-lt"/>
              </a:rPr>
              <a:t>. 2010;57:52–58               Adams AC. 2015, University of Toronto Dissertation.</a:t>
            </a:r>
          </a:p>
          <a:p>
            <a:r>
              <a:rPr lang="en-US" sz="1200" b="1" dirty="0">
                <a:solidFill>
                  <a:schemeClr val="bg1"/>
                </a:solidFill>
                <a:latin typeface="+mj-lt"/>
              </a:rPr>
              <a:t>Boynes SG. Dec Dent 2015; 16-19</a:t>
            </a:r>
            <a:r>
              <a:rPr lang="en-US" sz="1200" dirty="0"/>
              <a:t>.</a:t>
            </a:r>
            <a:endParaRPr lang="en-US" altLang="en-US" sz="1200" b="1" dirty="0">
              <a:solidFill>
                <a:schemeClr val="bg1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1836898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and Social System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Wages lost by parents</a:t>
            </a:r>
          </a:p>
          <a:p>
            <a:pPr lvl="1"/>
            <a:r>
              <a:rPr lang="en-US" dirty="0"/>
              <a:t>$2698 for general anesthesia</a:t>
            </a:r>
          </a:p>
          <a:p>
            <a:pPr lvl="1"/>
            <a:r>
              <a:rPr lang="en-US" dirty="0"/>
              <a:t>$2203 for sedation</a:t>
            </a:r>
          </a:p>
          <a:p>
            <a:r>
              <a:rPr lang="en-US" dirty="0"/>
              <a:t>Hospital based care cost 13.2 times more than ambulatory care at a dental school [Stony Brook University]</a:t>
            </a:r>
          </a:p>
          <a:p>
            <a:pPr lvl="1"/>
            <a:r>
              <a:rPr lang="en-US" dirty="0"/>
              <a:t>Hospital care required more operating time (+47 min)</a:t>
            </a:r>
          </a:p>
          <a:p>
            <a:pPr lvl="1"/>
            <a:r>
              <a:rPr lang="en-US" dirty="0"/>
              <a:t>Hospital care required more recovery time (+132 min)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8600" y="6288645"/>
            <a:ext cx="8915400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 b="1" dirty="0">
                <a:solidFill>
                  <a:schemeClr val="bg1"/>
                </a:solidFill>
                <a:latin typeface="+mj-lt"/>
              </a:rPr>
              <a:t>Lee JY et al</a:t>
            </a:r>
            <a:r>
              <a:rPr lang="en-US" sz="1200" b="1" dirty="0">
                <a:solidFill>
                  <a:schemeClr val="bg1"/>
                </a:solidFill>
                <a:latin typeface="+mj-lt"/>
              </a:rPr>
              <a:t>. </a:t>
            </a:r>
            <a:r>
              <a:rPr lang="en-US" sz="1200" b="1" dirty="0" err="1">
                <a:solidFill>
                  <a:schemeClr val="bg1"/>
                </a:solidFill>
                <a:latin typeface="+mj-lt"/>
              </a:rPr>
              <a:t>Anesth</a:t>
            </a:r>
            <a:r>
              <a:rPr lang="en-US" sz="1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+mj-lt"/>
              </a:rPr>
              <a:t>Prog</a:t>
            </a:r>
            <a:r>
              <a:rPr lang="en-US" sz="1200" b="1" dirty="0">
                <a:solidFill>
                  <a:schemeClr val="bg1"/>
                </a:solidFill>
                <a:latin typeface="+mj-lt"/>
              </a:rPr>
              <a:t> 2001; 48:82-88</a:t>
            </a:r>
          </a:p>
          <a:p>
            <a:r>
              <a:rPr lang="en-US" altLang="en-US" sz="1200" b="1" dirty="0" err="1">
                <a:solidFill>
                  <a:schemeClr val="bg1"/>
                </a:solidFill>
                <a:latin typeface="+mj-lt"/>
              </a:rPr>
              <a:t>Rashewsky</a:t>
            </a:r>
            <a:r>
              <a:rPr lang="en-US" altLang="en-US" sz="1200" b="1" dirty="0">
                <a:solidFill>
                  <a:schemeClr val="bg1"/>
                </a:solidFill>
                <a:latin typeface="+mj-lt"/>
              </a:rPr>
              <a:t> et al. </a:t>
            </a:r>
            <a:r>
              <a:rPr lang="en-US" altLang="en-US" sz="1200" b="1" dirty="0" err="1">
                <a:solidFill>
                  <a:schemeClr val="bg1"/>
                </a:solidFill>
                <a:latin typeface="+mj-lt"/>
              </a:rPr>
              <a:t>Anesth</a:t>
            </a:r>
            <a:r>
              <a:rPr lang="en-US" altLang="en-US" sz="1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en-US" sz="1200" b="1" dirty="0" err="1">
                <a:solidFill>
                  <a:schemeClr val="bg1"/>
                </a:solidFill>
                <a:latin typeface="+mj-lt"/>
              </a:rPr>
              <a:t>Prog</a:t>
            </a:r>
            <a:r>
              <a:rPr lang="en-US" altLang="en-US" sz="1200" b="1" dirty="0">
                <a:solidFill>
                  <a:schemeClr val="bg1"/>
                </a:solidFill>
                <a:latin typeface="+mj-lt"/>
              </a:rPr>
              <a:t> 2012; 59:147-153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0082388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Sedation is an important component of comprehensive dentistry</a:t>
            </a:r>
          </a:p>
          <a:p>
            <a:r>
              <a:rPr lang="en-US" sz="2800" dirty="0"/>
              <a:t>Growth in the use of this modality has been observed over the last two decades</a:t>
            </a:r>
          </a:p>
          <a:p>
            <a:r>
              <a:rPr lang="en-US" sz="2800" dirty="0"/>
              <a:t>Providers and patients must weigh risks and benefits</a:t>
            </a:r>
          </a:p>
          <a:p>
            <a:r>
              <a:rPr lang="en-US" sz="2800" dirty="0"/>
              <a:t>There is a great deal of variation with sedation practice in dentistry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258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357"/>
            <a:ext cx="8229600" cy="758515"/>
          </a:xfrm>
        </p:spPr>
        <p:txBody>
          <a:bodyPr/>
          <a:lstStyle/>
          <a:p>
            <a:r>
              <a:rPr lang="en-US" dirty="0"/>
              <a:t>Policy, Guidelines and Regulations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84872"/>
            <a:ext cx="8229600" cy="4986132"/>
          </a:xfrm>
        </p:spPr>
        <p:txBody>
          <a:bodyPr/>
          <a:lstStyle/>
          <a:p>
            <a:r>
              <a:rPr lang="en-US" dirty="0"/>
              <a:t>Many variations with sedation/anesthesia in terms of administration, education, and oversight</a:t>
            </a:r>
          </a:p>
          <a:p>
            <a:r>
              <a:rPr lang="en-US" dirty="0"/>
              <a:t>Fluctuations seen from a list of influences</a:t>
            </a:r>
          </a:p>
          <a:p>
            <a:pPr lvl="1"/>
            <a:r>
              <a:rPr lang="en-US" dirty="0"/>
              <a:t>Individual providers</a:t>
            </a:r>
          </a:p>
          <a:p>
            <a:pPr lvl="1"/>
            <a:r>
              <a:rPr lang="en-US" dirty="0"/>
              <a:t>Multifaceted organizations</a:t>
            </a:r>
          </a:p>
          <a:p>
            <a:pPr lvl="1"/>
            <a:r>
              <a:rPr lang="en-US" dirty="0"/>
              <a:t>Litigation processes</a:t>
            </a:r>
          </a:p>
          <a:p>
            <a:pPr lvl="1"/>
            <a:r>
              <a:rPr lang="en-US" dirty="0"/>
              <a:t>Legislative action</a:t>
            </a:r>
          </a:p>
          <a:p>
            <a:r>
              <a:rPr lang="en-US" dirty="0"/>
              <a:t>From 2006-2010</a:t>
            </a:r>
          </a:p>
          <a:p>
            <a:pPr lvl="1"/>
            <a:r>
              <a:rPr lang="en-US" dirty="0"/>
              <a:t>U.S. dental boards approved 65 sedation related regulation changes at </a:t>
            </a:r>
            <a:r>
              <a:rPr lang="en-US" b="1" u="sng" dirty="0">
                <a:solidFill>
                  <a:srgbClr val="FF0000"/>
                </a:solidFill>
              </a:rPr>
              <a:t>13 changes per year</a:t>
            </a:r>
          </a:p>
          <a:p>
            <a:pPr lvl="1"/>
            <a:r>
              <a:rPr lang="en-US" dirty="0"/>
              <a:t>From 1998-2005 the yearly average was</a:t>
            </a:r>
            <a:r>
              <a:rPr lang="en-US" dirty="0">
                <a:solidFill>
                  <a:schemeClr val="accent2"/>
                </a:solidFill>
              </a:rPr>
              <a:t> less than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1362" y="6497245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Boynes SG. </a:t>
            </a:r>
            <a:r>
              <a:rPr lang="en-US" sz="1200" b="1" dirty="0" err="1">
                <a:solidFill>
                  <a:schemeClr val="bg1"/>
                </a:solidFill>
              </a:rPr>
              <a:t>Decis</a:t>
            </a:r>
            <a:r>
              <a:rPr lang="en-US" sz="1200" b="1" dirty="0">
                <a:solidFill>
                  <a:schemeClr val="bg1"/>
                </a:solidFill>
              </a:rPr>
              <a:t> Dent 2016; 2(6): 16-22</a:t>
            </a:r>
          </a:p>
        </p:txBody>
      </p:sp>
    </p:spTree>
    <p:extLst>
      <p:ext uri="{BB962C8B-B14F-4D97-AF65-F5344CB8AC3E}">
        <p14:creationId xmlns:p14="http://schemas.microsoft.com/office/powerpoint/2010/main" val="1631910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448189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Here are some good resources: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3153"/>
            <a:ext cx="8229600" cy="509301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ADA Guidelines:</a:t>
            </a:r>
          </a:p>
          <a:p>
            <a:pPr lvl="1"/>
            <a:r>
              <a:rPr lang="en-US" dirty="0">
                <a:hlinkClick r:id="rId2"/>
              </a:rPr>
              <a:t>http://www.ada.org/~/media/ADA/Education%20and%20Careers/Files/anesthesia_use_guidelines.pdf?la=en</a:t>
            </a:r>
            <a:r>
              <a:rPr lang="en-US" dirty="0"/>
              <a:t> </a:t>
            </a:r>
          </a:p>
          <a:p>
            <a:r>
              <a:rPr lang="en-US" dirty="0"/>
              <a:t>AAPD Guidelines:</a:t>
            </a:r>
          </a:p>
          <a:p>
            <a:pPr lvl="1"/>
            <a:r>
              <a:rPr lang="en-US" dirty="0">
                <a:hlinkClick r:id="rId3"/>
              </a:rPr>
              <a:t>http://www.aapd.org/media/policies_guidelines/g_sedation.pdf</a:t>
            </a:r>
            <a:r>
              <a:rPr lang="en-US" dirty="0"/>
              <a:t> </a:t>
            </a:r>
          </a:p>
          <a:p>
            <a:r>
              <a:rPr lang="en-US" dirty="0"/>
              <a:t>AANA Guidelines</a:t>
            </a:r>
          </a:p>
          <a:p>
            <a:pPr lvl="1"/>
            <a:r>
              <a:rPr lang="en-US" dirty="0">
                <a:hlinkClick r:id="rId4"/>
              </a:rPr>
              <a:t>http://www.aana.com/resources2/professionalpractice/Pages/Standards-for-Office-Based-Anesthesia-Practice.aspx</a:t>
            </a:r>
            <a:endParaRPr lang="en-US" dirty="0"/>
          </a:p>
          <a:p>
            <a:r>
              <a:rPr lang="en-US" dirty="0"/>
              <a:t>Pennsylvania Sedation Regulations</a:t>
            </a:r>
          </a:p>
          <a:p>
            <a:pPr lvl="1"/>
            <a:r>
              <a:rPr lang="en-US" dirty="0">
                <a:hlinkClick r:id="rId5"/>
              </a:rPr>
              <a:t>http://www.pacode.com/secure/data/049/chapter33/subchapetoc.html</a:t>
            </a:r>
            <a:r>
              <a:rPr lang="en-US" dirty="0"/>
              <a:t> </a:t>
            </a:r>
          </a:p>
          <a:p>
            <a:r>
              <a:rPr lang="en-US" dirty="0"/>
              <a:t>Organized Dental Anesthesiology</a:t>
            </a:r>
          </a:p>
          <a:p>
            <a:pPr lvl="2"/>
            <a:r>
              <a:rPr lang="en-US" dirty="0">
                <a:hlinkClick r:id="rId6"/>
              </a:rPr>
              <a:t>www.adsahome.org</a:t>
            </a:r>
            <a:endParaRPr lang="en-US" dirty="0"/>
          </a:p>
          <a:p>
            <a:pPr lvl="2"/>
            <a:r>
              <a:rPr lang="en-US" dirty="0">
                <a:hlinkClick r:id="rId7"/>
              </a:rPr>
              <a:t>www.asdahq.org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8404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" y="317156"/>
            <a:ext cx="875347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1362" y="6497245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Boynes SG. </a:t>
            </a:r>
            <a:r>
              <a:rPr lang="en-US" sz="1200" b="1" dirty="0" err="1">
                <a:solidFill>
                  <a:schemeClr val="bg1"/>
                </a:solidFill>
              </a:rPr>
              <a:t>Decis</a:t>
            </a:r>
            <a:r>
              <a:rPr lang="en-US" sz="1200" b="1" dirty="0">
                <a:solidFill>
                  <a:schemeClr val="bg1"/>
                </a:solidFill>
              </a:rPr>
              <a:t> Dent 2016; 2(6): 16-22</a:t>
            </a:r>
          </a:p>
        </p:txBody>
      </p:sp>
    </p:spTree>
    <p:extLst>
      <p:ext uri="{BB962C8B-B14F-4D97-AF65-F5344CB8AC3E}">
        <p14:creationId xmlns:p14="http://schemas.microsoft.com/office/powerpoint/2010/main" val="1449090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unny dental sedati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293" y="784047"/>
            <a:ext cx="5821566" cy="437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054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39" y="1219715"/>
            <a:ext cx="878205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0408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Sedation Treatment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Deciding on the level of sedation or anesthesia necessary is generally based on </a:t>
            </a:r>
          </a:p>
          <a:p>
            <a:pPr lvl="1"/>
            <a:r>
              <a:rPr lang="en-US" b="0" dirty="0"/>
              <a:t>patient characteristics and behavior</a:t>
            </a:r>
          </a:p>
          <a:p>
            <a:pPr lvl="1"/>
            <a:r>
              <a:rPr lang="en-US" b="0" dirty="0"/>
              <a:t>anticipated dental treatment</a:t>
            </a:r>
          </a:p>
          <a:p>
            <a:pPr lvl="1"/>
            <a:r>
              <a:rPr lang="en-US" b="0" dirty="0"/>
              <a:t>provider experience.</a:t>
            </a:r>
          </a:p>
          <a:p>
            <a:r>
              <a:rPr lang="en-US" b="0" dirty="0"/>
              <a:t>Few tools are available/focus on anxiety</a:t>
            </a:r>
          </a:p>
          <a:p>
            <a:pPr lvl="1"/>
            <a:r>
              <a:rPr lang="en-US" dirty="0" err="1"/>
              <a:t>Corah’s</a:t>
            </a:r>
            <a:r>
              <a:rPr lang="en-US" dirty="0"/>
              <a:t> and Modified dental anxiety scale most popular</a:t>
            </a:r>
            <a:endParaRPr lang="en-US" b="0" dirty="0"/>
          </a:p>
          <a:p>
            <a:r>
              <a:rPr lang="en-US" b="0" dirty="0"/>
              <a:t>More likely to rely on indications and contraindications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1211" y="6376086"/>
            <a:ext cx="64131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Williams et al. </a:t>
            </a:r>
            <a:r>
              <a:rPr lang="en-US" sz="1400" b="1" i="1" dirty="0">
                <a:solidFill>
                  <a:schemeClr val="bg1"/>
                </a:solidFill>
              </a:rPr>
              <a:t>The Cochrane Library</a:t>
            </a:r>
            <a:r>
              <a:rPr lang="en-US" sz="1400" b="1" dirty="0">
                <a:solidFill>
                  <a:schemeClr val="bg1"/>
                </a:solidFill>
              </a:rPr>
              <a:t>. 2015:9</a:t>
            </a:r>
          </a:p>
        </p:txBody>
      </p:sp>
    </p:spTree>
    <p:extLst>
      <p:ext uri="{BB962C8B-B14F-4D97-AF65-F5344CB8AC3E}">
        <p14:creationId xmlns:p14="http://schemas.microsoft.com/office/powerpoint/2010/main" val="3265115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1881" y="5659395"/>
            <a:ext cx="2755557" cy="5762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598" y="174023"/>
            <a:ext cx="5579461" cy="6061637"/>
          </a:xfrm>
          <a:prstGeom prst="rect">
            <a:avLst/>
          </a:prstGeom>
          <a:noFill/>
          <a:ln w="222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934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29753</TotalTime>
  <Words>1635</Words>
  <Application>Microsoft Office PowerPoint</Application>
  <PresentationFormat>On-screen Show (4:3)</PresentationFormat>
  <Paragraphs>188</Paragraphs>
  <Slides>30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Wingdings</vt:lpstr>
      <vt:lpstr>Office Theme</vt:lpstr>
      <vt:lpstr>Dentistry and Sedation Care</vt:lpstr>
      <vt:lpstr>Patient Pain and Anxiety Experience</vt:lpstr>
      <vt:lpstr>Policy, Guidelines and Regulations</vt:lpstr>
      <vt:lpstr>So, Here are some good resources:</vt:lpstr>
      <vt:lpstr>PowerPoint Presentation</vt:lpstr>
      <vt:lpstr>PowerPoint Presentation</vt:lpstr>
      <vt:lpstr>PowerPoint Presentation</vt:lpstr>
      <vt:lpstr>Sedation Treatment Planning</vt:lpstr>
      <vt:lpstr>PowerPoint Presentation</vt:lpstr>
      <vt:lpstr>PowerPoint Presentation</vt:lpstr>
      <vt:lpstr>PowerPoint Presentation</vt:lpstr>
      <vt:lpstr>Additional tools…</vt:lpstr>
      <vt:lpstr>Temperament and Nitrous Oxide</vt:lpstr>
      <vt:lpstr>Fear and Anxiety</vt:lpstr>
      <vt:lpstr>Parent of Patient Anxiety Evaluation</vt:lpstr>
      <vt:lpstr>Corah’s Anxiety Scale</vt:lpstr>
      <vt:lpstr>Points of Measurement</vt:lpstr>
      <vt:lpstr>Parent Past Dental Experience </vt:lpstr>
      <vt:lpstr>Scripting Communication</vt:lpstr>
      <vt:lpstr>PowerPoint Presentation</vt:lpstr>
      <vt:lpstr>Roles and Responsibilities</vt:lpstr>
      <vt:lpstr>Roles and Responsibilities</vt:lpstr>
      <vt:lpstr>Roles and Responsibility</vt:lpstr>
      <vt:lpstr>Roles and Responsibilities </vt:lpstr>
      <vt:lpstr>Practice Characteristics</vt:lpstr>
      <vt:lpstr>Practice Characteristics</vt:lpstr>
      <vt:lpstr>Practice Characteristics &amp; ASA Status</vt:lpstr>
      <vt:lpstr>Health and Social System Considerations</vt:lpstr>
      <vt:lpstr>Summary</vt:lpstr>
      <vt:lpstr>Questions?</vt:lpstr>
    </vt:vector>
  </TitlesOfParts>
  <Company>ARGUS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 DiMaria</dc:creator>
  <cp:lastModifiedBy>Cheryl Bumgardner</cp:lastModifiedBy>
  <cp:revision>811</cp:revision>
  <cp:lastPrinted>2016-01-15T14:41:21Z</cp:lastPrinted>
  <dcterms:created xsi:type="dcterms:W3CDTF">2013-12-17T20:07:32Z</dcterms:created>
  <dcterms:modified xsi:type="dcterms:W3CDTF">2017-03-02T20:12:00Z</dcterms:modified>
</cp:coreProperties>
</file>